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65" r:id="rId11"/>
    <p:sldId id="268" r:id="rId12"/>
    <p:sldId id="269" r:id="rId13"/>
    <p:sldId id="270" r:id="rId14"/>
    <p:sldId id="274" r:id="rId15"/>
    <p:sldId id="266" r:id="rId16"/>
    <p:sldId id="267" r:id="rId17"/>
    <p:sldId id="271" r:id="rId18"/>
    <p:sldId id="272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82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B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7"/>
    <p:restoredTop sz="94719"/>
  </p:normalViewPr>
  <p:slideViewPr>
    <p:cSldViewPr snapToGrid="0">
      <p:cViewPr varScale="1">
        <p:scale>
          <a:sx n="142" d="100"/>
          <a:sy n="14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170-5A3C-9643-BE82-C4522387720F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FA63-3993-1442-A932-D58864261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1FA63-3993-1442-A932-D588642612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42003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614" y="4134119"/>
            <a:ext cx="6251522" cy="1918952"/>
          </a:xfrm>
        </p:spPr>
        <p:txBody>
          <a:bodyPr/>
          <a:lstStyle/>
          <a:p>
            <a:r>
              <a:rPr lang="ru-RU" dirty="0"/>
              <a:t>Конфигурационные файлы</a:t>
            </a:r>
            <a:br>
              <a:rPr lang="ru-RU" dirty="0"/>
            </a:br>
            <a:r>
              <a:rPr lang="ru-RU" dirty="0"/>
              <a:t>и иные способы</a:t>
            </a:r>
            <a:br>
              <a:rPr lang="en-US" dirty="0"/>
            </a:br>
            <a:r>
              <a:rPr lang="ru-RU" dirty="0"/>
              <a:t>хранения конфигураций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6" name="Picture 2" descr="What's wrong with my YAML configuration file? - Support - OpenNMT">
            <a:extLst>
              <a:ext uri="{FF2B5EF4-FFF2-40B4-BE49-F238E27FC236}">
                <a16:creationId xmlns:a16="http://schemas.microsoft.com/office/drawing/2014/main" id="{27C5227C-C8A7-03E7-A3AF-FCC9864E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2"/>
          <a:stretch/>
        </p:blipFill>
        <p:spPr bwMode="auto">
          <a:xfrm>
            <a:off x="-10881" y="1739900"/>
            <a:ext cx="5638948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модулей: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для </a:t>
            </a:r>
            <a:r>
              <a:rPr lang="en" sz="2000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dirty="0" err="1"/>
              <a:t>github_token</a:t>
            </a:r>
            <a:r>
              <a:rPr lang="en" sz="1800" dirty="0"/>
              <a:t>, </a:t>
            </a:r>
            <a:r>
              <a:rPr lang="en" sz="1800" dirty="0" err="1"/>
              <a:t>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</a:t>
            </a:r>
            <a:r>
              <a:rPr lang="en-US" noProof="0" dirty="0" err="1"/>
              <a:t>Ain't</a:t>
            </a:r>
            <a:r>
              <a:rPr lang="en-US" noProof="0" dirty="0"/>
              <a:t>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</a:t>
            </a:r>
            <a:r>
              <a:rPr lang="en" sz="2000" dirty="0" err="1"/>
              <a:t>Ain't</a:t>
            </a:r>
            <a:r>
              <a:rPr lang="en" sz="2000" dirty="0"/>
              <a:t>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3933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зашиты в коде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константы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файлы конфиги 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**обмена данными** нежели для хранения 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62F00A-20D0-96D9-AFE3-8E78BA96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55" y="788893"/>
            <a:ext cx="3915245" cy="20887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40514" b="6793"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2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Логика программы остаётся в коде, а параметры — в конфигурации.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Гибкость: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1907" r="41440" b="15720"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00"/>
            <a:ext cx="4836459" cy="53216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800" dirty="0">
                <a:solidFill>
                  <a:srgbClr val="0E0E0E"/>
                </a:solidFill>
                <a:effectLst/>
              </a:rPr>
              <a:t>Для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(</a:t>
            </a:r>
            <a:r>
              <a:rPr lang="ru-RU" sz="1800" dirty="0">
                <a:solidFill>
                  <a:srgbClr val="0E0E0E"/>
                </a:solidFill>
                <a:effectLst/>
              </a:rPr>
              <a:t>Проверка по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ajv (для 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jsonschema (Python CLI)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jtd (для JSON Type Definition)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 ajv validate -s schema.json -d config.json</a:t>
            </a:r>
            <a:b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jsonschema -i config.json schema.json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noProof="1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noProof="1">
                <a:effectLst/>
                <a:cs typeface="Consolas" panose="020B0609020204030204" pitchFamily="49" charset="0"/>
              </a:rPr>
              <a:t>YAML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по </a:t>
            </a:r>
            <a:r>
              <a:rPr lang="en" sz="1800" noProof="1">
                <a:effectLst/>
                <a:cs typeface="Consolas" panose="020B0609020204030204" pitchFamily="49" charset="0"/>
              </a:rPr>
              <a:t>JSON Schema </a:t>
            </a:r>
            <a:r>
              <a:rPr lang="ru-RU" sz="1800" noProof="1">
                <a:effectLst/>
                <a:cs typeface="Consolas" panose="020B0609020204030204" pitchFamily="49" charset="0"/>
              </a:rPr>
              <a:t>или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Schema)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yamllint (</a:t>
            </a:r>
            <a:r>
              <a:rPr lang="ru-RU" sz="1800" noProof="1">
                <a:effectLst/>
                <a:cs typeface="Consolas" panose="020B0609020204030204" pitchFamily="49" charset="0"/>
              </a:rPr>
              <a:t>синтаксическая 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ajv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</a:t>
            </a:r>
            <a:r>
              <a:rPr lang="ru-RU" sz="1800" noProof="1">
                <a:effectLst/>
                <a:cs typeface="Consolas" panose="020B0609020204030204" pitchFamily="49" charset="0"/>
              </a:rPr>
              <a:t>как </a:t>
            </a:r>
            <a:r>
              <a:rPr lang="en" sz="1800" noProof="1">
                <a:effectLst/>
                <a:cs typeface="Consolas" panose="020B0609020204030204" pitchFamily="49" charset="0"/>
              </a:rPr>
              <a:t>JSON)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yamale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валидатор </a:t>
            </a:r>
            <a:r>
              <a:rPr lang="en" sz="1800" noProof="1">
                <a:effectLst/>
                <a:cs typeface="Consolas" panose="020B0609020204030204" pitchFamily="49" charset="0"/>
              </a:rPr>
              <a:t>YAML-</a:t>
            </a:r>
            <a:r>
              <a:rPr lang="ru-RU" sz="1800" noProof="1">
                <a:effectLst/>
                <a:cs typeface="Consolas" panose="020B0609020204030204" pitchFamily="49" charset="0"/>
              </a:rPr>
              <a:t>файлов)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yamllint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yamale --schema schema.yaml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/>
              <a:t>pydantic,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Pydantic </a:t>
            </a:r>
            <a:r>
              <a:rPr lang="ru-RU" sz="2000" dirty="0"/>
              <a:t>и </a:t>
            </a:r>
            <a:r>
              <a:rPr lang="en" sz="2000" dirty="0"/>
              <a:t>Voluptuous (</a:t>
            </a:r>
            <a:r>
              <a:rPr lang="ru-RU" sz="2000" dirty="0"/>
              <a:t>можно их считать универсальными валидаторами) — способны валидировать различные типы данных, хранящихся в разных форматах (</a:t>
            </a:r>
            <a:r>
              <a:rPr lang="en" sz="2000" dirty="0"/>
              <a:t>JSON, YAML, INI, TOML, ENV, XML, HCL </a:t>
            </a:r>
            <a:r>
              <a:rPr lang="ru-RU" sz="2000" dirty="0"/>
              <a:t>и др.).</a:t>
            </a:r>
          </a:p>
          <a:p>
            <a:pPr marL="0" indent="0">
              <a:buNone/>
            </a:pPr>
            <a:r>
              <a:rPr lang="ru-RU" sz="2000" dirty="0"/>
              <a:t>Они работают не с конкретными файлами, а со структурами данных </a:t>
            </a:r>
            <a:r>
              <a:rPr lang="en" sz="2000" dirty="0"/>
              <a:t>python (</a:t>
            </a:r>
            <a:r>
              <a:rPr lang="ru-RU" sz="2000" dirty="0"/>
              <a:t>словари, списки, строки, числа и т.д.), которые можно получить из любого формата хранения данных.</a:t>
            </a:r>
          </a:p>
        </p:txBody>
      </p:sp>
      <p:pic>
        <p:nvPicPr>
          <p:cNvPr id="2054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B900E0F4-E4F1-7206-122C-D96D5D9D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19958" r="4191" b="21498"/>
          <a:stretch/>
        </p:blipFill>
        <p:spPr bwMode="auto">
          <a:xfrm>
            <a:off x="7745506" y="4410360"/>
            <a:ext cx="4043083" cy="1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alecthomas/voluptuous: CONTRIBUTIONS ONLY: Voluptuous, despite the  name, is a Python data validation library.">
            <a:extLst>
              <a:ext uri="{FF2B5EF4-FFF2-40B4-BE49-F238E27FC236}">
                <a16:creationId xmlns:a16="http://schemas.microsoft.com/office/drawing/2014/main" id="{BEB8EA65-2721-4FB1-FBB0-F6D032552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9338" r="4043" b="8750"/>
          <a:stretch/>
        </p:blipFill>
        <p:spPr bwMode="auto">
          <a:xfrm>
            <a:off x="1192306" y="4054272"/>
            <a:ext cx="4043083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A3F2-276A-D374-27E1-166338B9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Pydantic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6F03-0F2D-058C-6F2D-92EF22EDD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- Работает с любым форматом: </a:t>
            </a:r>
            <a:r>
              <a:rPr lang="en" dirty="0"/>
              <a:t>JSON, YAML, TOML, INI, ENV, HCL, XML.</a:t>
            </a:r>
          </a:p>
          <a:p>
            <a:r>
              <a:rPr lang="en" dirty="0"/>
              <a:t>- </a:t>
            </a:r>
            <a:r>
              <a:rPr lang="ru-RU" dirty="0"/>
              <a:t>Поддерживает вложенные структуры (например, словари внутри словарей).</a:t>
            </a:r>
          </a:p>
          <a:p>
            <a:r>
              <a:rPr lang="ru-RU" dirty="0"/>
              <a:t>- </a:t>
            </a:r>
            <a:r>
              <a:rPr lang="ru-RU" dirty="0" err="1"/>
              <a:t>Валидирует</a:t>
            </a:r>
            <a:r>
              <a:rPr lang="ru-RU" dirty="0"/>
              <a:t> типы данных (</a:t>
            </a:r>
            <a:r>
              <a:rPr lang="en" dirty="0"/>
              <a:t>int, float, str, bool, list, </a:t>
            </a:r>
            <a:r>
              <a:rPr lang="en" dirty="0" err="1"/>
              <a:t>dict</a:t>
            </a:r>
            <a:r>
              <a:rPr lang="en" dirty="0"/>
              <a:t>) </a:t>
            </a:r>
            <a:r>
              <a:rPr lang="ru-RU" dirty="0"/>
              <a:t>с помощью </a:t>
            </a:r>
            <a:r>
              <a:rPr lang="en" dirty="0"/>
              <a:t>type hints.</a:t>
            </a:r>
          </a:p>
          <a:p>
            <a:r>
              <a:rPr lang="en" dirty="0"/>
              <a:t>- </a:t>
            </a:r>
            <a:r>
              <a:rPr lang="ru-RU" dirty="0"/>
              <a:t>Поддерживает пользовательские валидаторы через декораторы @</a:t>
            </a:r>
            <a:r>
              <a:rPr lang="en" dirty="0"/>
              <a:t>validator.</a:t>
            </a:r>
          </a:p>
          <a:p>
            <a:r>
              <a:rPr lang="en" dirty="0"/>
              <a:t>- </a:t>
            </a:r>
            <a:r>
              <a:rPr lang="ru-RU" dirty="0"/>
              <a:t>Интеграция с </a:t>
            </a:r>
            <a:r>
              <a:rPr lang="en" dirty="0"/>
              <a:t>FastAPI, </a:t>
            </a:r>
            <a:r>
              <a:rPr lang="ru-RU" dirty="0"/>
              <a:t>что делает его ещё более мощным.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98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14297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488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15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8941"/>
            <a:ext cx="11208391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конфиг-файлы</a:t>
            </a:r>
            <a:br>
              <a:rPr lang="en-US" dirty="0"/>
            </a:br>
            <a:r>
              <a:rPr lang="ru-RU" dirty="0"/>
              <a:t>(а не иными способами)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Независимость от доступности интерфейса: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dirty="0"/>
              <a:t>sed, awk, </a:t>
            </a:r>
            <a:r>
              <a:rPr lang="en" sz="1800" dirty="0" err="1"/>
              <a:t>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системах управления версиями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откатиться к предыдущей версии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 </a:t>
            </a:r>
            <a:r>
              <a:rPr lang="en" sz="1800" dirty="0"/>
              <a:t>GUI </a:t>
            </a:r>
            <a:r>
              <a:rPr lang="ru-RU" sz="1800" dirty="0"/>
              <a:t>или веб-интерфейсом такой прозрачности и истории изменений нет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9" b="7585"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Простое 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Сложность реализации настроек через </a:t>
            </a:r>
            <a:r>
              <a:rPr lang="en" sz="2000" dirty="0"/>
              <a:t>GUI/web </a:t>
            </a:r>
            <a:r>
              <a:rPr lang="ru-RU" sz="2000" dirty="0"/>
              <a:t>интерфейс: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Скорость разработки: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563"/>
            <a:ext cx="10515600" cy="4510978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dirty="0"/>
              <a:t>Параметры подключения / </a:t>
            </a:r>
            <a:r>
              <a:rPr lang="en" sz="2000" dirty="0"/>
              <a:t>credentials: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200" dirty="0"/>
              <a:t>Переключатели и флаги: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Режимы работы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 отладки (</a:t>
            </a:r>
            <a:r>
              <a:rPr lang="en" sz="1800" dirty="0"/>
              <a:t>debug) </a:t>
            </a:r>
            <a:r>
              <a:rPr lang="ru-RU" sz="1800" dirty="0"/>
              <a:t>и логгирование (пути к логам, параметры логирования: уровень логирования)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Флаги, управляющие бизнес-логикой, включением фич, </a:t>
            </a:r>
            <a:r>
              <a:rPr lang="en" sz="1800" dirty="0"/>
              <a:t>AB-</a:t>
            </a:r>
            <a:r>
              <a:rPr lang="ru-RU" sz="1800" dirty="0"/>
              <a:t>тестированием и пр.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Настройки окружения: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5597582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188" y="529483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4" y="533116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1F75C-4E2A-3446-9328-F813DD2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386"/>
          </a:xfrm>
        </p:spPr>
        <p:txBody>
          <a:bodyPr>
            <a:normAutofit fontScale="90000"/>
          </a:bodyPr>
          <a:lstStyle/>
          <a:p>
            <a:r>
              <a:rPr lang="ru-RU" dirty="0"/>
              <a:t>Неудобства конфиг-файлов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71D66-9809-330B-403E-0F8BC0F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/>
              <a:t>Не может править конфиги тот, кто не имеет физического доступа к файлам;</a:t>
            </a:r>
          </a:p>
          <a:p>
            <a:r>
              <a:rPr lang="ru-RU" sz="2000" dirty="0"/>
              <a:t>Существенно сложнее навесить какое-то адекватное управление доступом (разные права на разные ключи конфигов и т.п.);</a:t>
            </a:r>
          </a:p>
          <a:p>
            <a:r>
              <a:rPr lang="ru-RU" sz="2000" dirty="0"/>
              <a:t>Файловые конфиги нужно раскладывать по нужным серверам/контейнерам (возможно, по многим), что в случае, например, развесистой микросервисной архитектуры может быть нетривиально.</a:t>
            </a:r>
          </a:p>
          <a:p>
            <a:pPr lvl="1"/>
            <a:r>
              <a:rPr lang="ru-RU" sz="1600" dirty="0"/>
              <a:t>Хотя есть специализированные сервисы для управления конфигами:</a:t>
            </a:r>
          </a:p>
          <a:p>
            <a:pPr lvl="2"/>
            <a:r>
              <a:rPr lang="en" sz="1400" noProof="1"/>
              <a:t>Ansible</a:t>
            </a:r>
          </a:p>
          <a:p>
            <a:pPr lvl="2"/>
            <a:r>
              <a:rPr lang="en" sz="1400" noProof="1"/>
              <a:t>Chef</a:t>
            </a:r>
          </a:p>
          <a:p>
            <a:pPr lvl="2"/>
            <a:r>
              <a:rPr lang="en" sz="1400" noProof="1"/>
              <a:t>Puppet</a:t>
            </a:r>
          </a:p>
        </p:txBody>
      </p:sp>
      <p:pic>
        <p:nvPicPr>
          <p:cNvPr id="1026" name="Picture 2" descr="Проблемы разграничения доступа на основе списка доступа в ECM системах /  Хабр">
            <a:extLst>
              <a:ext uri="{FF2B5EF4-FFF2-40B4-BE49-F238E27FC236}">
                <a16:creationId xmlns:a16="http://schemas.microsoft.com/office/drawing/2014/main" id="{522DC51F-D401-9D9F-0D17-FAA53EC6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5" t="7905" r="4710" b="4622"/>
          <a:stretch/>
        </p:blipFill>
        <p:spPr bwMode="auto">
          <a:xfrm>
            <a:off x="9500304" y="3429000"/>
            <a:ext cx="2324142" cy="20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Config - система управления безопасностью конфигураций программного  обеспечения">
            <a:extLst>
              <a:ext uri="{FF2B5EF4-FFF2-40B4-BE49-F238E27FC236}">
                <a16:creationId xmlns:a16="http://schemas.microsoft.com/office/drawing/2014/main" id="{48E0FA6A-878D-3611-6DB9-A75BEC14F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5" b="8627"/>
          <a:stretch/>
        </p:blipFill>
        <p:spPr bwMode="auto">
          <a:xfrm>
            <a:off x="5559859" y="4159624"/>
            <a:ext cx="3171764" cy="24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3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3635</Words>
  <Application>Microsoft Macintosh PowerPoint</Application>
  <PresentationFormat>Широкоэкранный</PresentationFormat>
  <Paragraphs>342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конфиг-файлы (а не иными способами)</vt:lpstr>
      <vt:lpstr>Преимущества настроек через конфиги</vt:lpstr>
      <vt:lpstr>Преимущества настроек через конфиги</vt:lpstr>
      <vt:lpstr>Что хранить в конфигурационных файлах?</vt:lpstr>
      <vt:lpstr>Неудобства конфиг-файлов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  <vt:lpstr>Pydantic</vt:lpstr>
      <vt:lpstr>Специальные инструменты— HashiCorp Vault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36</cp:revision>
  <dcterms:created xsi:type="dcterms:W3CDTF">2024-12-10T13:30:24Z</dcterms:created>
  <dcterms:modified xsi:type="dcterms:W3CDTF">2024-12-12T17:43:59Z</dcterms:modified>
</cp:coreProperties>
</file>